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76" r:id="rId6"/>
    <p:sldId id="260" r:id="rId7"/>
    <p:sldId id="273" r:id="rId8"/>
    <p:sldId id="261" r:id="rId9"/>
    <p:sldId id="262" r:id="rId10"/>
    <p:sldId id="272" r:id="rId11"/>
    <p:sldId id="269" r:id="rId12"/>
    <p:sldId id="270" r:id="rId13"/>
    <p:sldId id="271" r:id="rId14"/>
    <p:sldId id="263" r:id="rId15"/>
    <p:sldId id="274" r:id="rId16"/>
    <p:sldId id="264" r:id="rId17"/>
    <p:sldId id="265" r:id="rId18"/>
    <p:sldId id="266" r:id="rId19"/>
    <p:sldId id="267" r:id="rId20"/>
  </p:sldIdLst>
  <p:sldSz cx="12192000" cy="6858000"/>
  <p:notesSz cx="6858000" cy="9144000"/>
  <p:embeddedFontLst>
    <p:embeddedFont>
      <p:font typeface="BM HANNA Air OTF" panose="020B0600000101010101" pitchFamily="34" charset="-127"/>
      <p:regular r:id="rId22"/>
    </p:embeddedFont>
    <p:embeddedFont>
      <p:font typeface="BM HANNA Pro OTF" panose="020B0600000101010101" pitchFamily="34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8"/>
    <p:restoredTop sz="86395"/>
  </p:normalViewPr>
  <p:slideViewPr>
    <p:cSldViewPr snapToGrid="0">
      <p:cViewPr varScale="1">
        <p:scale>
          <a:sx n="110" d="100"/>
          <a:sy n="110" d="100"/>
        </p:scale>
        <p:origin x="1128" y="168"/>
      </p:cViewPr>
      <p:guideLst/>
    </p:cSldViewPr>
  </p:slideViewPr>
  <p:outlineViewPr>
    <p:cViewPr>
      <p:scale>
        <a:sx n="45" d="100"/>
        <a:sy n="45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493A-6A0E-B041-B649-E7ECFC6AF4FD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E1027-59AF-F345-BDEA-9781F30DE4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917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E1027-59AF-F345-BDEA-9781F30DE45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4503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E1027-59AF-F345-BDEA-9781F30DE45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025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E1027-59AF-F345-BDEA-9781F30DE45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752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E1027-59AF-F345-BDEA-9781F30DE45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56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E1027-59AF-F345-BDEA-9781F30DE45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834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E1027-59AF-F345-BDEA-9781F30DE45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34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E1027-59AF-F345-BDEA-9781F30DE45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888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E1027-59AF-F345-BDEA-9781F30DE45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566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E1027-59AF-F345-BDEA-9781F30DE45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004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1DAE7-03AB-95B9-88E3-65CD048B9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F721D7-417F-4936-ADC0-6E6B80C2A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06C1AE-451B-3B91-2448-797C4A05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43955-EE2F-913B-0612-CE0861D8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FC2E3-0B62-D98F-3ACC-71A8BF92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338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81E5C-F43B-17A1-A53E-AAEE298F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0CAA3-AED3-892B-9625-92201495C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FE75F-5687-5A19-6E84-2F72FE91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E983A-0EBD-206E-5C05-8C1A3F51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B56AA-5789-6525-CD78-9A6B7CCB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818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F273ED-1AB2-777E-7078-A0F6569A4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17A43F-EA35-D4E5-D243-B7BC91DFC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E1D42-BC6C-DD41-F49D-48B794CE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F616B-C91F-2487-AA4E-D3C0CEAE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0B43B-7A2A-9B75-6A96-2BBC86C9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983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2D36-7B7E-A901-206C-E25663D7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AB8AD-A2D4-18CA-27A2-A93A19B13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9860D-883B-32F0-C017-342BCABC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11A810-D237-00AE-D47A-CBB94B0E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17B5F-066C-5AC5-5723-4C85D594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477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5DF27-F346-DE98-51C2-CAD1CABF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C09CB1-2CD1-01C7-E5D1-E892AE4D4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A1135B-D0C3-B41A-B887-C6D92590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EBED3-F16F-4E56-CB24-FC4F2968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FA0C6-417F-A148-9A13-3A3073E7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405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4CDC0-23A4-C999-8085-F3A9FEA3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51C69-61F7-4FA0-FE98-5D6E76CE6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E6EE53-4FDB-D85D-751A-0B47C3E22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33AF0-86AC-DC09-5F7C-1AE28302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B2CC4E-B42B-52D8-260F-C26492D2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F7C43B-AC40-0A6E-CAA3-8FC5A741A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1280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91864-0782-1A8E-7329-BFB053C7E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B469A5-D989-92D9-43DF-839C2EE13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2AA330-4587-E048-5917-D6EB4F079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1154C4-E828-F974-4D56-2FD039457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82072D-046B-3E62-FC7E-A20A09D5E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E243F4-C65D-E02C-4CC9-ACBBCD38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731A1-2BA2-CB46-7701-73FA410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1B4987-F89D-7665-2190-6872B567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65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542E1-58B4-3368-30BD-F16F7AA3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C3F27-71C1-8A83-FE55-073C9EB9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8B5EAB-C8C3-C9D3-06AB-AAA95F07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AC0AFA-722A-F3C6-8E78-E62059F4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647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C5490F-279B-B21D-E27B-657505BD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CE355C-4ACF-4B7C-1775-BBC7348D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E8D6C-3199-EF06-7C16-AD290983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96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DD918-7505-33A0-B923-DF553E70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01303-51EA-B0EC-7448-FE19B2CB2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A33B02-8C12-DB9D-0697-72D718B4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D8D07B-7039-BEF8-4A1A-E108CB9E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9F98ED-9E44-6810-3CC5-D077E616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920183-84B8-E409-69FD-CB2A4EC7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284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231F3-DBA0-50B6-3A6C-1A48F741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306EF6-EEB1-6324-6533-57DDBFBC6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C315E-F5CE-4436-A828-24A6DA0EB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8007F7-4180-7784-FA7E-933F97BB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6E991-9B17-01DB-2989-9A0B1529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246C3-51BA-52EA-5B2C-5DECDE91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521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4A84F5-6139-36A4-4AF8-AE695E89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079296-664B-EB1C-F18E-15D9AA4C0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47ED9-F083-00D2-D486-9ACBC0BBA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43296-8B0F-0F42-A335-F4F1D62CA6B1}" type="datetimeFigureOut">
              <a:rPr kumimoji="1" lang="ko-Kore-KR" altLang="en-US" smtClean="0"/>
              <a:t>2023. 11. 29.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62585-D879-B846-BD58-8C3620427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5317F-37C1-CD8C-41A5-EE5E9449D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BDC64-F384-4D4A-99B3-4CBE1B6FA2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408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ukcomCD2024/SnowBal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24E1D-9B4E-DDAD-46CF-EF5C7FFE4A34}"/>
              </a:ext>
            </a:extLst>
          </p:cNvPr>
          <p:cNvSpPr txBox="1"/>
          <p:nvPr/>
        </p:nvSpPr>
        <p:spPr>
          <a:xfrm>
            <a:off x="498763" y="484909"/>
            <a:ext cx="2618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[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종합설계제안서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]</a:t>
            </a: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제출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2023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년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11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월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30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일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18F77-3773-C6B2-4BFC-1C314B2EA29A}"/>
              </a:ext>
            </a:extLst>
          </p:cNvPr>
          <p:cNvSpPr txBox="1"/>
          <p:nvPr/>
        </p:nvSpPr>
        <p:spPr>
          <a:xfrm>
            <a:off x="498763" y="2167443"/>
            <a:ext cx="328863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당신을 </a:t>
            </a:r>
            <a:r>
              <a:rPr kumimoji="1"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크리에이터로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만들어주는 </a:t>
            </a:r>
            <a:endParaRPr kumimoji="1"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영상 제작 애플리케이션</a:t>
            </a:r>
            <a:endParaRPr kumimoji="1"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50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endParaRPr kumimoji="1" lang="en-US" altLang="ko-KR" sz="5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35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Memetory</a:t>
            </a:r>
            <a:endParaRPr kumimoji="1" lang="ko-Kore-KR" altLang="en-US" sz="35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116B9-9DA6-C57C-D95F-38985898D915}"/>
              </a:ext>
            </a:extLst>
          </p:cNvPr>
          <p:cNvSpPr txBox="1"/>
          <p:nvPr/>
        </p:nvSpPr>
        <p:spPr>
          <a:xfrm>
            <a:off x="498763" y="5219582"/>
            <a:ext cx="2618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2019158001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강재혁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팀장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pPr algn="just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2019158021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원영서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just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2019150034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이승진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just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2019158030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이준우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4F0AB-EEA4-8A30-1B39-3265B6166616}"/>
              </a:ext>
            </a:extLst>
          </p:cNvPr>
          <p:cNvSpPr txBox="1"/>
          <p:nvPr/>
        </p:nvSpPr>
        <p:spPr>
          <a:xfrm>
            <a:off x="9573491" y="6127972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지도교수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전광일 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F6A14-1D10-BEE7-34F2-F92EFFDA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81" y="515327"/>
            <a:ext cx="7285756" cy="40982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3A9A68-B2C6-65C8-63D5-778594755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19" y="6011013"/>
            <a:ext cx="717550" cy="6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0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개발 내용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2621621" y="452284"/>
            <a:ext cx="1902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시스템 구성도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E0762-206E-F915-54EF-AB25E134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70" y="852395"/>
            <a:ext cx="11351553" cy="58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6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2BED37-DE4E-F788-0051-FC61120B5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20" y="390729"/>
            <a:ext cx="11158959" cy="6236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8" y="390729"/>
            <a:ext cx="2455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개발 내용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2591441" y="452284"/>
            <a:ext cx="2084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시스템 구조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29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개발 내용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2591440" y="463859"/>
            <a:ext cx="192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제품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시나리오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20C4E8-06E7-59B9-94B4-BDD02702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4" y="1153708"/>
            <a:ext cx="11858491" cy="50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4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개발 내용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334377" y="1158987"/>
            <a:ext cx="1135885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개발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예상 결과물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#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사용자가 원하는 사진과 목소리를 선택하여 손쉽게 </a:t>
            </a:r>
            <a:r>
              <a:rPr kumimoji="1" lang="ko-KR" altLang="en-US" sz="24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영상을 만들어주는 앱 서비스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=&gt;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사용자가 얼굴 사진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목소리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대사를 입력하고 원하는 배경 템플릿을 선택하면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배경사진에 있는 얼굴과 목소리를 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 바꿔주고 사용자가 입력한 텍스트를 묘사하는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밈을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생성해주는 서비스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=&gt;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제작된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밈들은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보관함에 넣어서 관리할 수 있으며 다운로드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공유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삭제 서비스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=&gt;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다른 사람들과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밈을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공유하여 게시물을 올리면 신고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좋아요 댓글 기능 서비스 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85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개발 방법 및 환경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2059702" y="2419688"/>
            <a:ext cx="790820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애자일 방법론</a:t>
            </a:r>
            <a:r>
              <a:rPr kumimoji="1"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스크럼 프레임워크를 지향</a:t>
            </a:r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작업을 세분화해 변경사항은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Jira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툴을 사용하여 적용</a:t>
            </a:r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MVVM</a:t>
            </a:r>
            <a:r>
              <a:rPr kumimoji="1" lang="ko-KR" altLang="en-US" sz="32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패턴 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</a:t>
            </a:r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개발의 효율성을 높이기 위해 사용</a:t>
            </a:r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6DC2BA7-D57E-AC11-FC91-40B4CA7A17FF}"/>
              </a:ext>
            </a:extLst>
          </p:cNvPr>
          <p:cNvSpPr/>
          <p:nvPr/>
        </p:nvSpPr>
        <p:spPr>
          <a:xfrm>
            <a:off x="1389429" y="1985550"/>
            <a:ext cx="9413141" cy="326967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337FE-8BCF-C70A-1AAF-5D9198D946DC}"/>
              </a:ext>
            </a:extLst>
          </p:cNvPr>
          <p:cNvSpPr txBox="1"/>
          <p:nvPr/>
        </p:nvSpPr>
        <p:spPr>
          <a:xfrm>
            <a:off x="334377" y="1158987"/>
            <a:ext cx="1135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개발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방법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07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개발 방법 및 환경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F7E71E-A581-BF9A-2939-98DC4137DA7B}"/>
              </a:ext>
            </a:extLst>
          </p:cNvPr>
          <p:cNvGrpSpPr/>
          <p:nvPr/>
        </p:nvGrpSpPr>
        <p:grpSpPr>
          <a:xfrm>
            <a:off x="1400224" y="2186574"/>
            <a:ext cx="2821230" cy="3566021"/>
            <a:chOff x="1914604" y="3175103"/>
            <a:chExt cx="2821230" cy="35660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77845E-0DD9-890B-ACD5-80147C41017D}"/>
                </a:ext>
              </a:extLst>
            </p:cNvPr>
            <p:cNvSpPr txBox="1"/>
            <p:nvPr/>
          </p:nvSpPr>
          <p:spPr>
            <a:xfrm>
              <a:off x="2006334" y="3416270"/>
              <a:ext cx="26494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iOS</a:t>
              </a:r>
            </a:p>
            <a:p>
              <a:r>
                <a:rPr kumimoji="1" lang="en-US" altLang="ko-KR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IDE:</a:t>
              </a:r>
              <a:r>
                <a:rPr kumimoji="1" lang="ko-KR" altLang="en-US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kumimoji="1" lang="en-US" altLang="ko-KR" sz="20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Xcode</a:t>
              </a:r>
              <a:endPara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  <a:p>
              <a:r>
                <a:rPr kumimoji="1" lang="en-US" altLang="ko-KR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Language: 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Swift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6FF03C9-BF57-326A-AD96-E1A7EB5E17CA}"/>
                </a:ext>
              </a:extLst>
            </p:cNvPr>
            <p:cNvGrpSpPr/>
            <p:nvPr/>
          </p:nvGrpSpPr>
          <p:grpSpPr>
            <a:xfrm>
              <a:off x="1914604" y="3175103"/>
              <a:ext cx="2821230" cy="3566021"/>
              <a:chOff x="900545" y="2355272"/>
              <a:chExt cx="2773546" cy="3566021"/>
            </a:xfrm>
          </p:grpSpPr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C458352A-2A9C-ACBF-2763-86E19B7E4EF9}"/>
                  </a:ext>
                </a:extLst>
              </p:cNvPr>
              <p:cNvSpPr/>
              <p:nvPr/>
            </p:nvSpPr>
            <p:spPr>
              <a:xfrm>
                <a:off x="900545" y="2355272"/>
                <a:ext cx="2773546" cy="356602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AA0247-7A04-F570-3EBB-747A0EF39E61}"/>
                  </a:ext>
                </a:extLst>
              </p:cNvPr>
              <p:cNvSpPr txBox="1"/>
              <p:nvPr/>
            </p:nvSpPr>
            <p:spPr>
              <a:xfrm>
                <a:off x="963264" y="3914823"/>
                <a:ext cx="260465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400" dirty="0"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Android</a:t>
                </a:r>
              </a:p>
              <a:p>
                <a:r>
                  <a:rPr kumimoji="1" lang="en-US" altLang="ko-KR" sz="2000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IDE:</a:t>
                </a:r>
                <a:r>
                  <a:rPr kumimoji="1" lang="ko-KR" altLang="en-US" sz="2000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kumimoji="1" lang="en-US" altLang="ko-KR" sz="20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Android Studio</a:t>
                </a:r>
              </a:p>
              <a:p>
                <a:r>
                  <a:rPr kumimoji="1" lang="en-US" altLang="ko-KR" sz="2000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Language: </a:t>
                </a:r>
                <a:r>
                  <a:rPr kumimoji="1" lang="en-US" altLang="ko-KR" sz="2000" b="1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Kotlin</a:t>
                </a: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7AA92A5-C228-BE0C-2C4E-4F1BBCE33EE2}"/>
              </a:ext>
            </a:extLst>
          </p:cNvPr>
          <p:cNvGrpSpPr/>
          <p:nvPr/>
        </p:nvGrpSpPr>
        <p:grpSpPr>
          <a:xfrm>
            <a:off x="4762776" y="2186575"/>
            <a:ext cx="2821230" cy="3566020"/>
            <a:chOff x="900545" y="2355273"/>
            <a:chExt cx="2773546" cy="3566020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B84B6912-7C4F-B304-EEC4-84302A153F34}"/>
                </a:ext>
              </a:extLst>
            </p:cNvPr>
            <p:cNvSpPr/>
            <p:nvPr/>
          </p:nvSpPr>
          <p:spPr>
            <a:xfrm>
              <a:off x="900545" y="2355273"/>
              <a:ext cx="2773546" cy="35660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76C21D-A1BB-2D2F-6EA7-A7A7FC85FFB2}"/>
                </a:ext>
              </a:extLst>
            </p:cNvPr>
            <p:cNvSpPr txBox="1"/>
            <p:nvPr/>
          </p:nvSpPr>
          <p:spPr>
            <a:xfrm>
              <a:off x="984990" y="2567123"/>
              <a:ext cx="2604656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Server</a:t>
              </a:r>
            </a:p>
            <a:p>
              <a:r>
                <a:rPr kumimoji="1" lang="en-US" altLang="ko-KR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IDE:</a:t>
              </a:r>
              <a:r>
                <a:rPr kumimoji="1" lang="ko-KR" altLang="en-US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IntelliJ, PyCharm</a:t>
              </a:r>
            </a:p>
            <a:p>
              <a:r>
                <a:rPr kumimoji="1" lang="en-US" altLang="ko-KR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Language: </a:t>
              </a:r>
              <a:r>
                <a:rPr kumimoji="1" lang="en-US" altLang="ko-KR" sz="16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Java, Python</a:t>
              </a:r>
            </a:p>
            <a:p>
              <a:r>
                <a:rPr kumimoji="1" lang="en-US" altLang="ko-KR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Framework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: </a:t>
              </a:r>
            </a:p>
            <a:p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Spring boot, Flask</a:t>
              </a:r>
              <a:endPara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C4C819B-AC6A-CC22-54CA-C1C9DB156F65}"/>
              </a:ext>
            </a:extLst>
          </p:cNvPr>
          <p:cNvGrpSpPr/>
          <p:nvPr/>
        </p:nvGrpSpPr>
        <p:grpSpPr>
          <a:xfrm>
            <a:off x="8125328" y="2186575"/>
            <a:ext cx="2821230" cy="3566020"/>
            <a:chOff x="900545" y="2355273"/>
            <a:chExt cx="2773546" cy="3566020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FE6AFF95-F72A-0DD5-9FC3-8C4A53ADFC16}"/>
                </a:ext>
              </a:extLst>
            </p:cNvPr>
            <p:cNvSpPr/>
            <p:nvPr/>
          </p:nvSpPr>
          <p:spPr>
            <a:xfrm>
              <a:off x="900545" y="2355273"/>
              <a:ext cx="2773546" cy="35660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565732-A56D-ECE5-6C1F-A93A1F6F3185}"/>
                </a:ext>
              </a:extLst>
            </p:cNvPr>
            <p:cNvSpPr txBox="1"/>
            <p:nvPr/>
          </p:nvSpPr>
          <p:spPr>
            <a:xfrm>
              <a:off x="984990" y="2558948"/>
              <a:ext cx="2604656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이외</a:t>
              </a:r>
              <a:endPara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r>
                <a:rPr kumimoji="1" lang="ko-KR" altLang="en-US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프로젝트관리</a:t>
              </a:r>
              <a:r>
                <a:rPr kumimoji="1" lang="en-US" altLang="ko-KR" sz="2000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: </a:t>
              </a:r>
              <a:r>
                <a:rPr kumimoji="1" lang="en-US" altLang="ko-KR" sz="20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Github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, Jira, </a:t>
              </a:r>
              <a:r>
                <a:rPr kumimoji="1" lang="en-US" altLang="ko-KR" sz="20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Gitkraken</a:t>
              </a:r>
              <a:endPara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  <a:p>
              <a:r>
                <a:rPr kumimoji="1" lang="en-US" altLang="ko-KR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CI-CD:</a:t>
              </a:r>
              <a:r>
                <a:rPr kumimoji="1" lang="ko-KR" altLang="en-US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kumimoji="1" lang="en-US" altLang="ko-KR" sz="20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Github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action</a:t>
              </a:r>
            </a:p>
            <a:p>
              <a:r>
                <a:rPr kumimoji="1" lang="en-US" altLang="ko-KR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ETC: </a:t>
              </a:r>
              <a:r>
                <a:rPr kumimoji="1" lang="en-US" altLang="ko-KR" sz="2000" b="1" dirty="0" err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PostMan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, Notion, Discord, Slack</a:t>
              </a:r>
            </a:p>
            <a:p>
              <a:r>
                <a:rPr kumimoji="1" lang="ko-KR" altLang="en-US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배포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:</a:t>
              </a:r>
              <a:r>
                <a:rPr kumimoji="1" lang="ko-KR" altLang="en-US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Docker,</a:t>
              </a:r>
            </a:p>
            <a:p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AWS(EC2, S3, RDS)</a:t>
              </a:r>
            </a:p>
            <a:p>
              <a:r>
                <a:rPr kumimoji="1" lang="ko-KR" altLang="en-US" sz="2000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디자인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:</a:t>
              </a:r>
              <a:r>
                <a:rPr kumimoji="1" lang="ko-KR" altLang="en-US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kumimoji="1" lang="en-US" altLang="ko-KR" sz="2000" b="1" dirty="0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Figma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EA9FA3-DB58-C242-D407-5E3CCE6EC0E1}"/>
              </a:ext>
            </a:extLst>
          </p:cNvPr>
          <p:cNvSpPr txBox="1"/>
          <p:nvPr/>
        </p:nvSpPr>
        <p:spPr>
          <a:xfrm>
            <a:off x="334377" y="1158987"/>
            <a:ext cx="1135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개발 환경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F8009B-882E-C29A-6F5E-9DD3F9B8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54" y="1867418"/>
            <a:ext cx="787400" cy="673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3863FA-7073-7E50-CD83-34BE0FA9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065" y="1793249"/>
            <a:ext cx="812800" cy="749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FE24FF-99A3-F39E-8149-64D324241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717" y="1804135"/>
            <a:ext cx="749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5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업무 분담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F6FF04-711D-0050-A162-188F9606D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97619"/>
              </p:ext>
            </p:extLst>
          </p:nvPr>
        </p:nvGraphicFramePr>
        <p:xfrm>
          <a:off x="425089" y="1258259"/>
          <a:ext cx="11289115" cy="4821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6770">
                  <a:extLst>
                    <a:ext uri="{9D8B030D-6E8A-4147-A177-3AD203B41FA5}">
                      <a16:colId xmlns:a16="http://schemas.microsoft.com/office/drawing/2014/main" val="2215175747"/>
                    </a:ext>
                  </a:extLst>
                </a:gridCol>
                <a:gridCol w="2469405">
                  <a:extLst>
                    <a:ext uri="{9D8B030D-6E8A-4147-A177-3AD203B41FA5}">
                      <a16:colId xmlns:a16="http://schemas.microsoft.com/office/drawing/2014/main" val="2462507431"/>
                    </a:ext>
                  </a:extLst>
                </a:gridCol>
                <a:gridCol w="2373806">
                  <a:extLst>
                    <a:ext uri="{9D8B030D-6E8A-4147-A177-3AD203B41FA5}">
                      <a16:colId xmlns:a16="http://schemas.microsoft.com/office/drawing/2014/main" val="2734504387"/>
                    </a:ext>
                  </a:extLst>
                </a:gridCol>
                <a:gridCol w="2174789">
                  <a:extLst>
                    <a:ext uri="{9D8B030D-6E8A-4147-A177-3AD203B41FA5}">
                      <a16:colId xmlns:a16="http://schemas.microsoft.com/office/drawing/2014/main" val="3924165479"/>
                    </a:ext>
                  </a:extLst>
                </a:gridCol>
                <a:gridCol w="2644345">
                  <a:extLst>
                    <a:ext uri="{9D8B030D-6E8A-4147-A177-3AD203B41FA5}">
                      <a16:colId xmlns:a16="http://schemas.microsoft.com/office/drawing/2014/main" val="675131459"/>
                    </a:ext>
                  </a:extLst>
                </a:gridCol>
              </a:tblGrid>
              <a:tr h="50475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Name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이준우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강재혁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이승진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원영서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434879"/>
                  </a:ext>
                </a:extLst>
              </a:tr>
              <a:tr h="2486926">
                <a:tc>
                  <a:txBody>
                    <a:bodyPr/>
                    <a:lstStyle/>
                    <a:p>
                      <a:pPr algn="ctr"/>
                      <a:endParaRPr lang="en-US" altLang="ko-Kore-KR" b="1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endParaRPr lang="en-US" altLang="ko-Kore-KR" b="1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endParaRPr lang="en-US" altLang="ko-Kore-KR" b="1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endParaRPr lang="en-US" altLang="ko-Kore-KR" b="1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b="1" dirty="0">
                          <a:solidFill>
                            <a:schemeClr val="tx1"/>
                          </a:solidFill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profile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397965"/>
                  </a:ext>
                </a:extLst>
              </a:tr>
              <a:tr h="915182">
                <a:tc>
                  <a:txBody>
                    <a:bodyPr/>
                    <a:lstStyle/>
                    <a:p>
                      <a:pPr algn="ctr"/>
                      <a:endParaRPr lang="en-US" altLang="ko-Kore-KR" b="1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b="1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role</a:t>
                      </a:r>
                      <a:endParaRPr lang="ko-Kore-KR" altLang="en-US" b="1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Backend, DevOps, AI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Backend, DevOps, AI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iOS, DevOps, Design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Android, DevOps, Design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02547"/>
                  </a:ext>
                </a:extLst>
              </a:tr>
              <a:tr h="840651">
                <a:tc>
                  <a:txBody>
                    <a:bodyPr/>
                    <a:lstStyle/>
                    <a:p>
                      <a:pPr algn="ctr"/>
                      <a:endParaRPr lang="en-US" altLang="ko-Kore-KR" b="1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b="1" dirty="0" err="1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github</a:t>
                      </a:r>
                      <a:endParaRPr lang="ko-Kore-KR" altLang="en-US" b="1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@junRain2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@ggamD00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 @</a:t>
                      </a:r>
                      <a:r>
                        <a:rPr lang="en" altLang="ko-Kore-KR" sz="1800" b="0" i="0" kern="1200" dirty="0" err="1">
                          <a:solidFill>
                            <a:schemeClr val="dk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SeungEEE</a:t>
                      </a:r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@youngseo3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9691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4E49D89-B9D9-0A06-FD26-45041085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572" y="1771417"/>
            <a:ext cx="1799586" cy="23994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C7556B-0C8D-E89C-2A40-F5A30DBE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281" y="1783774"/>
            <a:ext cx="1794953" cy="23932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13CFC3-9FF8-182E-096F-CD560723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256" y="2408518"/>
            <a:ext cx="2297541" cy="1310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1D4CE9-78C7-5E95-39A1-983EE44CF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145" t="30616" r="14079" b="6790"/>
          <a:stretch/>
        </p:blipFill>
        <p:spPr>
          <a:xfrm>
            <a:off x="7230377" y="1783774"/>
            <a:ext cx="1580934" cy="24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종합설계 수행일정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4E10BD-736F-6005-FBA2-02D695ED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35" y="1350818"/>
            <a:ext cx="1115773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801831" y="1021017"/>
            <a:ext cx="7563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GitHub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주소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2"/>
              </a:rPr>
              <a:t>https://github.com/tukcomCD2024/SnowBall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A0F7EC-1CAF-94AA-272A-633B6CE86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28" b="21615"/>
          <a:stretch/>
        </p:blipFill>
        <p:spPr>
          <a:xfrm>
            <a:off x="801831" y="1589751"/>
            <a:ext cx="10588337" cy="48775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42628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참고 문헌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416571" y="1505351"/>
            <a:ext cx="2063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ElevenLabs</a:t>
            </a:r>
            <a:endParaRPr kumimoji="1" lang="en-US" altLang="ko-KR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2119B-5C40-3EAC-37C9-0B250E69A321}"/>
              </a:ext>
            </a:extLst>
          </p:cNvPr>
          <p:cNvSpPr txBox="1"/>
          <p:nvPr/>
        </p:nvSpPr>
        <p:spPr>
          <a:xfrm>
            <a:off x="2127606" y="1536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https://api.elevenlabs.io/docs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D2CC4-A1EB-2488-ACBD-7DD6A7C34ACB}"/>
              </a:ext>
            </a:extLst>
          </p:cNvPr>
          <p:cNvSpPr txBox="1"/>
          <p:nvPr/>
        </p:nvSpPr>
        <p:spPr>
          <a:xfrm>
            <a:off x="2127606" y="25276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https://docs.d-id.com/reference/get-started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8EEB1-A451-ADC4-8049-9590CCA42C6F}"/>
              </a:ext>
            </a:extLst>
          </p:cNvPr>
          <p:cNvSpPr txBox="1"/>
          <p:nvPr/>
        </p:nvSpPr>
        <p:spPr>
          <a:xfrm>
            <a:off x="2127606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https://dev.to/suede/how-i-built-a-midjourney-api-2j8h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A4E169-D0E3-D40A-D908-854456DD2BDC}"/>
              </a:ext>
            </a:extLst>
          </p:cNvPr>
          <p:cNvSpPr txBox="1"/>
          <p:nvPr/>
        </p:nvSpPr>
        <p:spPr>
          <a:xfrm>
            <a:off x="416571" y="2437488"/>
            <a:ext cx="2063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D-ID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1A890-1FA1-70B1-521A-AB0A62A95AD7}"/>
              </a:ext>
            </a:extLst>
          </p:cNvPr>
          <p:cNvSpPr txBox="1"/>
          <p:nvPr/>
        </p:nvSpPr>
        <p:spPr>
          <a:xfrm>
            <a:off x="416571" y="3398222"/>
            <a:ext cx="2063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Midjourney</a:t>
            </a:r>
            <a:endParaRPr kumimoji="1" lang="en-US" altLang="ko-KR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6E0E2-F77B-419C-9689-F3F82AF788C5}"/>
              </a:ext>
            </a:extLst>
          </p:cNvPr>
          <p:cNvSpPr txBox="1"/>
          <p:nvPr/>
        </p:nvSpPr>
        <p:spPr>
          <a:xfrm>
            <a:off x="2127606" y="4583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https://www.youtube.com/watch?v=iE39q-IKOzA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EFC67C-FDAA-1D6E-6D20-84BED7DCC363}"/>
              </a:ext>
            </a:extLst>
          </p:cNvPr>
          <p:cNvSpPr txBox="1"/>
          <p:nvPr/>
        </p:nvSpPr>
        <p:spPr>
          <a:xfrm>
            <a:off x="416571" y="4552430"/>
            <a:ext cx="2063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해리포터 영상</a:t>
            </a:r>
            <a:endParaRPr kumimoji="1" lang="en-US" altLang="ko-KR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7DDA2-FF8A-9674-D416-CC035F521F9D}"/>
              </a:ext>
            </a:extLst>
          </p:cNvPr>
          <p:cNvSpPr txBox="1"/>
          <p:nvPr/>
        </p:nvSpPr>
        <p:spPr>
          <a:xfrm>
            <a:off x="2125548" y="5414250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https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://</a:t>
            </a:r>
            <a:r>
              <a:rPr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newrelic.com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kr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resources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white-papers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how-fast-does-your-website-need-to-be</a:t>
            </a:r>
            <a:endParaRPr lang="ko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2E1EF-ED14-561A-F7FB-D20EA4768397}"/>
              </a:ext>
            </a:extLst>
          </p:cNvPr>
          <p:cNvSpPr txBox="1"/>
          <p:nvPr/>
        </p:nvSpPr>
        <p:spPr>
          <a:xfrm>
            <a:off x="416571" y="5475851"/>
            <a:ext cx="2063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웹 사이트 속도</a:t>
            </a:r>
            <a:endParaRPr kumimoji="1" lang="en-US" altLang="ko-KR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06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7F89D7-139F-5C8E-0292-79AA824B02EB}"/>
              </a:ext>
            </a:extLst>
          </p:cNvPr>
          <p:cNvSpPr txBox="1"/>
          <p:nvPr/>
        </p:nvSpPr>
        <p:spPr>
          <a:xfrm>
            <a:off x="334377" y="390729"/>
            <a:ext cx="305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목차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B5C1C-5435-C765-B37F-AC72A60BA5BF}"/>
              </a:ext>
            </a:extLst>
          </p:cNvPr>
          <p:cNvSpPr txBox="1"/>
          <p:nvPr/>
        </p:nvSpPr>
        <p:spPr>
          <a:xfrm>
            <a:off x="2023318" y="1089614"/>
            <a:ext cx="3835843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주제 개요</a:t>
            </a: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관련 연구 및 사례</a:t>
            </a: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개발 목표</a:t>
            </a: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개발 내용</a:t>
            </a: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0A195-4BA0-D459-EA9B-93AC08A24586}"/>
              </a:ext>
            </a:extLst>
          </p:cNvPr>
          <p:cNvSpPr txBox="1"/>
          <p:nvPr/>
        </p:nvSpPr>
        <p:spPr>
          <a:xfrm>
            <a:off x="6332839" y="1089614"/>
            <a:ext cx="3835843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개발 방법 및 환경</a:t>
            </a: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업무 분담</a:t>
            </a: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7.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종합설계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수행일정</a:t>
            </a: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8.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참고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문헌</a:t>
            </a:r>
            <a:endParaRPr kumimoji="1" lang="en-US" altLang="ko-KR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65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주제 개요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638535" y="4362150"/>
            <a:ext cx="10914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주제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및 개요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사용자가 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대사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이미지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목소리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넣으면 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하나의 영상으로 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만들어주는 앱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7F9037-40E6-7647-A0AB-69156D7F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02" y="1363853"/>
            <a:ext cx="10669395" cy="24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0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주제 개요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5975821" y="1196055"/>
            <a:ext cx="556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ko-Kore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은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‘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모방을 의미하는 그리스어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en-US" altLang="ko-KR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mimeme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 나온 말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재미있는 짧은 분량의 영상을 </a:t>
            </a:r>
            <a:r>
              <a:rPr kumimoji="1" lang="ko-KR" altLang="en-US" sz="24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패러디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하는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것을 의미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1C780-1BAD-3389-2F9D-DDAA962236B6}"/>
              </a:ext>
            </a:extLst>
          </p:cNvPr>
          <p:cNvSpPr txBox="1"/>
          <p:nvPr/>
        </p:nvSpPr>
        <p:spPr>
          <a:xfrm>
            <a:off x="759196" y="1219655"/>
            <a:ext cx="47918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What is Meme??</a:t>
            </a:r>
            <a:endParaRPr kumimoji="1" lang="ko-Kore-KR" altLang="en-US" sz="5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18D6E-8883-A494-F53A-09CB95E4D477}"/>
              </a:ext>
            </a:extLst>
          </p:cNvPr>
          <p:cNvSpPr txBox="1"/>
          <p:nvPr/>
        </p:nvSpPr>
        <p:spPr>
          <a:xfrm>
            <a:off x="-32029" y="7379551"/>
            <a:ext cx="610125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Söhne"/>
              </a:rPr>
              <a:t>마케팅 및 광고 활용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Söhne"/>
              </a:rPr>
              <a:t>밈은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사회적 현상을 빠르게 반영하고 전파하는 역할을 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사용자가 손쉽게 대사와 이미지를 조합하여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Söhne"/>
              </a:rPr>
              <a:t>밈을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만들 수 있다면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기업은 이를 활용하여 새로운 제품이나 캠페인을 홍보할 수 있습니다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Söhne"/>
              </a:rPr>
              <a:t>밈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마케팅은 </a:t>
            </a:r>
            <a:r>
              <a:rPr lang="en" altLang="ko-Kore-KR" b="0" i="0" dirty="0">
                <a:solidFill>
                  <a:schemeClr val="bg1"/>
                </a:solidFill>
                <a:effectLst/>
                <a:latin typeface="Söhne"/>
              </a:rPr>
              <a:t>MZ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세대와 같은 특정 타겟층에게 더욱 효과적으로 다가갈 수 있습니다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Söhne"/>
              </a:rPr>
              <a:t>소셜 미디어 활용 증대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소셜 미디어 플랫폼에서는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Söhne"/>
              </a:rPr>
              <a:t>밈이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높은 인기를 끌고 있습니다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사용자가 쉽게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Söhne"/>
              </a:rPr>
              <a:t>밈을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생성할 수 있다면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더 많은 창의적인 콘텐츠가 공유될 것이며 이는 플랫폼의 활성화에 기여할 수 있습니다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Söhne"/>
              </a:rPr>
              <a:t>대중화 및 창의성 촉진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Söhne"/>
              </a:rPr>
              <a:t>밈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생성을 쉽게 할 수 있는 앱은 대중들에게 창의적이고 재미있는 활동을 제공합니다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사용자들은 자신만의 유머와 창의성을 표현할 수 있으며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이는 새로운 문화 현상의 발전을 촉진할 수 있습니다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Söhne"/>
              </a:rPr>
              <a:t>문화적 참여 증대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Söhne"/>
              </a:rPr>
              <a:t>밈은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현대 문화에서 중요한 부분을 차지하고 있습니다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이러한 문화에 더 많은 사람들이 참여하게 하면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사용자들 간의 소통이 촉진되고 새로운 흐름이 생겨나게 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Söhne"/>
              </a:rPr>
              <a:t>사용자 경험 향상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앱을 통해 사용자는 쉽게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Söhne"/>
              </a:rPr>
              <a:t>밈을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 만들고 공유할 수 있습니다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öhne"/>
              </a:rPr>
              <a:t>이를 통해 사용자는 창의적인 활동에 참여하며 더욱 즐거운 디지털 경험을 할 수 있습니다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5" name="그림 4" descr="의류, 사람, 인간의 얼굴, 선글라스이(가) 표시된 사진&#10;&#10;자동 생성된 설명">
            <a:extLst>
              <a:ext uri="{FF2B5EF4-FFF2-40B4-BE49-F238E27FC236}">
                <a16:creationId xmlns:a16="http://schemas.microsoft.com/office/drawing/2014/main" id="{2FB3EEC4-4906-58AA-6CE2-EF2C62D6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68" y="2520954"/>
            <a:ext cx="5444012" cy="3589350"/>
          </a:xfrm>
          <a:prstGeom prst="rect">
            <a:avLst/>
          </a:prstGeom>
        </p:spPr>
      </p:pic>
      <p:pic>
        <p:nvPicPr>
          <p:cNvPr id="6" name="그림 5" descr="텍스트, 의류, 사람, 신발류이(가) 표시된 사진&#10;&#10;자동 생성된 설명">
            <a:extLst>
              <a:ext uri="{FF2B5EF4-FFF2-40B4-BE49-F238E27FC236}">
                <a16:creationId xmlns:a16="http://schemas.microsoft.com/office/drawing/2014/main" id="{6C2877B3-65D7-A2FE-49F9-80536554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96" y="2520954"/>
            <a:ext cx="5167548" cy="3589350"/>
          </a:xfrm>
          <a:prstGeom prst="rect">
            <a:avLst/>
          </a:prstGeom>
        </p:spPr>
      </p:pic>
      <p:pic>
        <p:nvPicPr>
          <p:cNvPr id="2" name="그림 1" descr="텍스트, 의류, 댄스, 사람이(가) 표시된 사진&#10;&#10;자동 생성된 설명">
            <a:extLst>
              <a:ext uri="{FF2B5EF4-FFF2-40B4-BE49-F238E27FC236}">
                <a16:creationId xmlns:a16="http://schemas.microsoft.com/office/drawing/2014/main" id="{7E8A96E2-9476-888D-AE27-063EADC83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8" y="2607374"/>
            <a:ext cx="5289586" cy="3416509"/>
          </a:xfrm>
          <a:prstGeom prst="rect">
            <a:avLst/>
          </a:prstGeom>
        </p:spPr>
      </p:pic>
      <p:pic>
        <p:nvPicPr>
          <p:cNvPr id="3" name="그림 2" descr="의류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5EADC2EF-C74A-F180-C9BE-B800D9ABA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920" y="2626017"/>
            <a:ext cx="5572575" cy="34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7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주제 개요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A8F04-2A83-7891-18AA-5E040CF79EDE}"/>
              </a:ext>
            </a:extLst>
          </p:cNvPr>
          <p:cNvSpPr txBox="1"/>
          <p:nvPr/>
        </p:nvSpPr>
        <p:spPr>
          <a:xfrm>
            <a:off x="1034033" y="1112714"/>
            <a:ext cx="956909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주제 선정 배경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이렇게 마케팅 방법 중 하나로 떠오르고 있는 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MZ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세대를 겨냥한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밈을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활용한 </a:t>
            </a:r>
            <a:r>
              <a:rPr kumimoji="1" lang="ko-KR" altLang="en-US" sz="28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마케팅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 떠오르고 있음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그래서 하나의 </a:t>
            </a:r>
            <a:r>
              <a:rPr kumimoji="1"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문화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자리잡은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영상을 손쉽게 만듦으로써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모두가 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손쉽게 </a:t>
            </a:r>
            <a:r>
              <a:rPr kumimoji="1" lang="ko-KR" altLang="en-US" sz="24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문화에 접근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할 수 있도록 하고자 함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EA0A8-E75F-10B2-CC7F-C52B9D9B09BA}"/>
              </a:ext>
            </a:extLst>
          </p:cNvPr>
          <p:cNvSpPr txBox="1"/>
          <p:nvPr/>
        </p:nvSpPr>
        <p:spPr>
          <a:xfrm>
            <a:off x="1034033" y="3358728"/>
            <a:ext cx="49303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필요성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마케팅 및 광고에 활용</a:t>
            </a:r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소셜 미디어 활용을 증대</a:t>
            </a:r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대중화 및 창의성 촉진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D528A-10B3-ED82-C021-882B4F706C10}"/>
              </a:ext>
            </a:extLst>
          </p:cNvPr>
          <p:cNvSpPr txBox="1"/>
          <p:nvPr/>
        </p:nvSpPr>
        <p:spPr>
          <a:xfrm>
            <a:off x="5964383" y="4139476"/>
            <a:ext cx="46387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문화적 참여 증대</a:t>
            </a:r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사용자에게 색다른 경험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제공</a:t>
            </a:r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2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관련 연구 및 사례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1C780-1BAD-3389-2F9D-DDAA962236B6}"/>
              </a:ext>
            </a:extLst>
          </p:cNvPr>
          <p:cNvSpPr txBox="1"/>
          <p:nvPr/>
        </p:nvSpPr>
        <p:spPr>
          <a:xfrm>
            <a:off x="334940" y="983827"/>
            <a:ext cx="57610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해리포터 발렌시아가 영상</a:t>
            </a:r>
            <a:endParaRPr kumimoji="1" lang="ko-Kore-KR" altLang="en-US" sz="45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C1F8DAC-3552-1CE6-E45C-7C3818376D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3EC1EB-BA68-16D2-5889-F8E454D2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474" y="390729"/>
            <a:ext cx="1422400" cy="1282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4227A0-C0EE-2C14-0A3E-840E0E5B4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474" y="2115348"/>
            <a:ext cx="1511300" cy="1333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95D410-E2AC-2A53-0FF5-8C00DC4CB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474" y="3956263"/>
            <a:ext cx="1513456" cy="1435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47CEDD-1CEA-6D21-00B2-032E9CD33C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801" y="5801127"/>
            <a:ext cx="2065545" cy="6157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53D5AE-A134-B044-F757-C8481C33FB2E}"/>
              </a:ext>
            </a:extLst>
          </p:cNvPr>
          <p:cNvSpPr txBox="1"/>
          <p:nvPr/>
        </p:nvSpPr>
        <p:spPr>
          <a:xfrm>
            <a:off x="8928784" y="699857"/>
            <a:ext cx="2878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원하는 디자인을 텍스트로 자세하게 뽑아내는 역할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0DEAE-3A2B-6452-B35D-6A8615546F9A}"/>
              </a:ext>
            </a:extLst>
          </p:cNvPr>
          <p:cNvSpPr txBox="1"/>
          <p:nvPr/>
        </p:nvSpPr>
        <p:spPr>
          <a:xfrm>
            <a:off x="8925447" y="2125409"/>
            <a:ext cx="3206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텍스트와 목소리 </a:t>
            </a:r>
            <a:r>
              <a:rPr kumimoji="1" lang="en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mp3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파일을 입력하면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해당 목소리로 텍스트를 읽어주는 </a:t>
            </a:r>
            <a:r>
              <a:rPr kumimoji="1" lang="en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mp3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파일을 생성해주는 역할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700BF-3460-F681-7B7C-579108E8E879}"/>
              </a:ext>
            </a:extLst>
          </p:cNvPr>
          <p:cNvSpPr txBox="1"/>
          <p:nvPr/>
        </p:nvSpPr>
        <p:spPr>
          <a:xfrm>
            <a:off x="8925446" y="4166152"/>
            <a:ext cx="3206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이미지 파일과 목소리 파일을 결합해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목소리에 맞춰 말하는 이미지 파일의 동영상을 제작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319A84-4EEF-BF20-F147-F969784461A1}"/>
              </a:ext>
            </a:extLst>
          </p:cNvPr>
          <p:cNvSpPr txBox="1"/>
          <p:nvPr/>
        </p:nvSpPr>
        <p:spPr>
          <a:xfrm>
            <a:off x="8925446" y="5763545"/>
            <a:ext cx="3159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GPT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 뽑아낸 설명을 토대로 그림으로 만드는 역할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99C26-61C2-1184-1991-B62B0FAF9033}"/>
              </a:ext>
            </a:extLst>
          </p:cNvPr>
          <p:cNvSpPr txBox="1"/>
          <p:nvPr/>
        </p:nvSpPr>
        <p:spPr>
          <a:xfrm>
            <a:off x="7562360" y="1568602"/>
            <a:ext cx="67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GPT</a:t>
            </a:r>
          </a:p>
        </p:txBody>
      </p:sp>
      <p:pic>
        <p:nvPicPr>
          <p:cNvPr id="6" name="해리포터_제안서">
            <a:hlinkClick r:id="" action="ppaction://media"/>
            <a:extLst>
              <a:ext uri="{FF2B5EF4-FFF2-40B4-BE49-F238E27FC236}">
                <a16:creationId xmlns:a16="http://schemas.microsoft.com/office/drawing/2014/main" id="{4AB4740C-28DA-9A2C-62F9-BA746702FD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649" y="2148980"/>
            <a:ext cx="6888302" cy="36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관련 연구 및 사례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C1F8DAC-3552-1CE6-E45C-7C3818376D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7050D8-EDC4-5295-810B-43271FC0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8017"/>
            <a:ext cx="3100202" cy="53750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FFC26C-EB92-581B-74D3-75F88B04E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836" y="8158017"/>
            <a:ext cx="3040794" cy="537507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6DE7DB1-048F-3088-DAA6-FA4595E06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60964"/>
              </p:ext>
            </p:extLst>
          </p:nvPr>
        </p:nvGraphicFramePr>
        <p:xfrm>
          <a:off x="334376" y="1001963"/>
          <a:ext cx="11540790" cy="5552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6771">
                  <a:extLst>
                    <a:ext uri="{9D8B030D-6E8A-4147-A177-3AD203B41FA5}">
                      <a16:colId xmlns:a16="http://schemas.microsoft.com/office/drawing/2014/main" val="2162829432"/>
                    </a:ext>
                  </a:extLst>
                </a:gridCol>
                <a:gridCol w="1455821">
                  <a:extLst>
                    <a:ext uri="{9D8B030D-6E8A-4147-A177-3AD203B41FA5}">
                      <a16:colId xmlns:a16="http://schemas.microsoft.com/office/drawing/2014/main" val="1670675003"/>
                    </a:ext>
                  </a:extLst>
                </a:gridCol>
                <a:gridCol w="1552074">
                  <a:extLst>
                    <a:ext uri="{9D8B030D-6E8A-4147-A177-3AD203B41FA5}">
                      <a16:colId xmlns:a16="http://schemas.microsoft.com/office/drawing/2014/main" val="599603776"/>
                    </a:ext>
                  </a:extLst>
                </a:gridCol>
                <a:gridCol w="1383632">
                  <a:extLst>
                    <a:ext uri="{9D8B030D-6E8A-4147-A177-3AD203B41FA5}">
                      <a16:colId xmlns:a16="http://schemas.microsoft.com/office/drawing/2014/main" val="1243756226"/>
                    </a:ext>
                  </a:extLst>
                </a:gridCol>
                <a:gridCol w="1419726">
                  <a:extLst>
                    <a:ext uri="{9D8B030D-6E8A-4147-A177-3AD203B41FA5}">
                      <a16:colId xmlns:a16="http://schemas.microsoft.com/office/drawing/2014/main" val="590467229"/>
                    </a:ext>
                  </a:extLst>
                </a:gridCol>
                <a:gridCol w="4102766">
                  <a:extLst>
                    <a:ext uri="{9D8B030D-6E8A-4147-A177-3AD203B41FA5}">
                      <a16:colId xmlns:a16="http://schemas.microsoft.com/office/drawing/2014/main" val="3737433620"/>
                    </a:ext>
                  </a:extLst>
                </a:gridCol>
              </a:tblGrid>
              <a:tr h="849986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텍스트</a:t>
                      </a:r>
                      <a:r>
                        <a:rPr lang="ko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 입력</a:t>
                      </a:r>
                      <a:endParaRPr lang="en-US" altLang="ko-KR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(</a:t>
                      </a:r>
                      <a:r>
                        <a:rPr lang="ko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대사</a:t>
                      </a:r>
                      <a:r>
                        <a:rPr lang="en-US" altLang="ko-KR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)</a:t>
                      </a:r>
                      <a:endParaRPr lang="ko-Kore-KR" altLang="en-US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사용자</a:t>
                      </a:r>
                      <a:endParaRPr lang="en-US" altLang="ko-Kore-KR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  <a:p>
                      <a:pPr algn="ctr"/>
                      <a:r>
                        <a:rPr lang="ko-Kore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이미지</a:t>
                      </a:r>
                      <a:r>
                        <a:rPr lang="ko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 입력</a:t>
                      </a:r>
                      <a:endParaRPr lang="ko-Kore-KR" altLang="en-US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사용자</a:t>
                      </a:r>
                      <a:endParaRPr lang="en-US" altLang="ko-Kore-KR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  <a:p>
                      <a:pPr algn="ctr"/>
                      <a:r>
                        <a:rPr lang="ko-Kore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목소리</a:t>
                      </a:r>
                      <a:r>
                        <a:rPr lang="ko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 추출 후 사용</a:t>
                      </a:r>
                      <a:endParaRPr lang="ko-Kore-KR" altLang="en-US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  <a:p>
                      <a:pPr algn="ctr"/>
                      <a:r>
                        <a:rPr lang="ko-Kore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동영상</a:t>
                      </a:r>
                      <a:r>
                        <a:rPr lang="ko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 생성</a:t>
                      </a:r>
                      <a:endParaRPr lang="ko-Kore-KR" altLang="en-US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  <a:p>
                      <a:pPr algn="ctr"/>
                      <a:r>
                        <a:rPr lang="ko-Kore-KR" altLang="en-US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91733"/>
                  </a:ext>
                </a:extLst>
              </a:tr>
              <a:tr h="1196837">
                <a:tc>
                  <a:txBody>
                    <a:bodyPr/>
                    <a:lstStyle/>
                    <a:p>
                      <a:pPr algn="ctr"/>
                      <a:endParaRPr lang="en-US" altLang="ko-Kore-KR" sz="2000" b="1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b="1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Adobe express</a:t>
                      </a:r>
                      <a:endParaRPr lang="ko-Kore-KR" altLang="en-US" sz="2000" b="1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X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ko-Kore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영상에</a:t>
                      </a:r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 텍스트를 입혀주는</a:t>
                      </a:r>
                      <a:r>
                        <a:rPr lang="en-US" altLang="ko-KR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,</a:t>
                      </a:r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 </a:t>
                      </a:r>
                      <a:r>
                        <a:rPr lang="ko-KR" altLang="en-US" dirty="0" err="1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밈생성기라</a:t>
                      </a:r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 부르지만 영상 편집기 속성을 가짐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191446"/>
                  </a:ext>
                </a:extLst>
              </a:tr>
              <a:tr h="1063543">
                <a:tc>
                  <a:txBody>
                    <a:bodyPr/>
                    <a:lstStyle/>
                    <a:p>
                      <a:pPr algn="ctr"/>
                      <a:endParaRPr lang="en-US" altLang="ko-Kore-KR" sz="2000" b="1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b="1" dirty="0" err="1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Veed.io</a:t>
                      </a:r>
                      <a:endParaRPr lang="ko-Kore-KR" altLang="en-US" sz="2000" b="1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X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Adobe</a:t>
                      </a:r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와 비교했을 때 템플릿에서 제공하는 것이 다름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930377"/>
                  </a:ext>
                </a:extLst>
              </a:tr>
              <a:tr h="986590">
                <a:tc>
                  <a:txBody>
                    <a:bodyPr/>
                    <a:lstStyle/>
                    <a:p>
                      <a:pPr algn="ctr"/>
                      <a:endParaRPr lang="en-US" altLang="ko-Kore-KR" sz="2000" b="1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b="1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TikTok</a:t>
                      </a:r>
                      <a:endParaRPr lang="ko-Kore-KR" altLang="en-US" sz="2000" b="1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X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X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X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ko-Kore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동영상을</a:t>
                      </a:r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 업로드 하여 </a:t>
                      </a:r>
                      <a:endParaRPr lang="en-US" altLang="ko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필터를 입히는 형식</a:t>
                      </a:r>
                      <a:endParaRPr lang="en-US" altLang="ko-KR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414794"/>
                  </a:ext>
                </a:extLst>
              </a:tr>
              <a:tr h="880231">
                <a:tc>
                  <a:txBody>
                    <a:bodyPr/>
                    <a:lstStyle/>
                    <a:p>
                      <a:pPr algn="ctr"/>
                      <a:endParaRPr lang="en-US" altLang="ko-Kore-KR" sz="2000" b="1" dirty="0">
                        <a:latin typeface="BM HANNA Pro OTF" panose="020B0600000101010101" pitchFamily="34" charset="-127"/>
                        <a:ea typeface="BM HANNA Pro OTF" panose="020B0600000101010101" pitchFamily="34" charset="-127"/>
                      </a:endParaRPr>
                    </a:p>
                    <a:p>
                      <a:pPr algn="ctr"/>
                      <a:r>
                        <a:rPr lang="ko-Kore-KR" altLang="en-US" sz="2000" b="1" dirty="0">
                          <a:latin typeface="BM HANNA Pro OTF" panose="020B0600000101010101" pitchFamily="34" charset="-127"/>
                          <a:ea typeface="BM HANNA Pro OTF" panose="020B0600000101010101" pitchFamily="34" charset="-127"/>
                        </a:rPr>
                        <a:t>밈토리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20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O</a:t>
                      </a:r>
                      <a:endParaRPr lang="ko-Kore-KR" altLang="en-US" sz="20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텍스트를 입히는 기존의 </a:t>
                      </a:r>
                      <a:r>
                        <a:rPr lang="ko-KR" altLang="en-US" dirty="0" err="1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밈</a:t>
                      </a:r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 생성기와 달리</a:t>
                      </a:r>
                      <a:r>
                        <a:rPr lang="en-US" altLang="ko-KR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텍스트와 목소리를 추출한</a:t>
                      </a:r>
                      <a:r>
                        <a:rPr lang="en" altLang="ko-KR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 </a:t>
                      </a:r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파일을 활용하여 사용자가 원하는 목소리와 원하는 대사로 </a:t>
                      </a:r>
                      <a:r>
                        <a:rPr lang="ko-KR" altLang="en-US" dirty="0" err="1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밈을</a:t>
                      </a:r>
                      <a:r>
                        <a:rPr lang="ko-KR" altLang="en-US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 </a:t>
                      </a:r>
                      <a:r>
                        <a:rPr lang="ko-KR" altLang="en-US" dirty="0" err="1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만들어줌</a:t>
                      </a:r>
                      <a:endParaRPr lang="ko-Kore-KR" altLang="en-US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7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45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개발 목표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334373" y="3732988"/>
            <a:ext cx="11400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최종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목표로 하는 </a:t>
            </a:r>
            <a:r>
              <a:rPr kumimoji="1" lang="ko-Kore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성능지표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생성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동영상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개를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분 이내 생성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시험방법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사용자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10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명이 동시에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밈을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생성하여 걸린 시간의 평균값으로 측정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앱 및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SW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반응속도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초 이내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DB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응답속도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초 이내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-&gt;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초 이상부터 슬로우 쿼리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C22E7-1F56-C287-E110-3A70835656ED}"/>
              </a:ext>
            </a:extLst>
          </p:cNvPr>
          <p:cNvSpPr txBox="1"/>
          <p:nvPr/>
        </p:nvSpPr>
        <p:spPr>
          <a:xfrm>
            <a:off x="334374" y="1130998"/>
            <a:ext cx="1140042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최종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목표</a:t>
            </a:r>
            <a:endParaRPr kumimoji="1" lang="en-US" altLang="ko-KR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해리포터와 같은 재미있는 </a:t>
            </a:r>
            <a:r>
              <a:rPr kumimoji="1" lang="ko-KR" altLang="en-US" sz="24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영상을 만들어주는 애플케이션을 개발하고자 함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여러 기존 도구를 조합하는 대신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하나의 어플리케이션 내에서 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원하는 결과물을 손쉽게 만들 수 있도록 설계할 것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이를 통해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이용자의 접근성이 높아지고 더 적은 피로도로 창작물을 제작할 수 있을 것</a:t>
            </a:r>
            <a:r>
              <a:rPr kumimoji="1"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05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78B7-4EE2-FD1E-051C-E27AB1685DAA}"/>
              </a:ext>
            </a:extLst>
          </p:cNvPr>
          <p:cNvSpPr txBox="1"/>
          <p:nvPr/>
        </p:nvSpPr>
        <p:spPr>
          <a:xfrm>
            <a:off x="334377" y="390729"/>
            <a:ext cx="358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밈토리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개발 내용</a:t>
            </a:r>
            <a:endParaRPr kumimoji="1" lang="ko-Kore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C592-9657-6D51-1097-4FA5FBE8061D}"/>
              </a:ext>
            </a:extLst>
          </p:cNvPr>
          <p:cNvSpPr txBox="1"/>
          <p:nvPr/>
        </p:nvSpPr>
        <p:spPr>
          <a:xfrm>
            <a:off x="334377" y="1081181"/>
            <a:ext cx="1135885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개발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범위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기능 정의</a:t>
            </a:r>
            <a:endParaRPr kumimoji="1"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로그인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회원가입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동영상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생성 기능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앱에서 제공해주는 배경 사진과 목소리를 선택 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목소리는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앱에서 제공되는 목소리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사용자의 본인 목소리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중 선택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pPr lvl="1"/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사용자는 본인 얼굴 사진을 업로드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앱은 배경 사진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목소리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사용자 얼굴을 합성해서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동영상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생성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생성된 </a:t>
            </a:r>
            <a:r>
              <a:rPr kumimoji="1"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동영상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보관함으로 관리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생성된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동영상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앱에 있는 보관함에 저장하거나 삭제하면서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관리를 보다 간편하게 할 수 있음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</a:t>
            </a:r>
            <a:r>
              <a:rPr kumimoji="1"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’s</a:t>
            </a:r>
            <a:r>
              <a:rPr kumimoji="1"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기능</a:t>
            </a:r>
            <a:endParaRPr kumimoji="1" lang="en-US" altLang="ko-KR" sz="2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다른 사람들이 만든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밈을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구경하거나 본인이 만든 </a:t>
            </a:r>
            <a:r>
              <a:rPr kumimoji="1" lang="ko-KR" altLang="en-US" sz="20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밈을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공유링크를 생성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신고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좋아요 </a:t>
            </a:r>
            <a:r>
              <a:rPr kumimoji="1"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댓글</a:t>
            </a: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buAutoNum type="arabicPeriod"/>
            </a:pPr>
            <a:endParaRPr kumimoji="1"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18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</TotalTime>
  <Words>1049</Words>
  <Application>Microsoft Macintosh PowerPoint</Application>
  <PresentationFormat>와이드스크린</PresentationFormat>
  <Paragraphs>251</Paragraphs>
  <Slides>19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Calibri</vt:lpstr>
      <vt:lpstr>Söhne</vt:lpstr>
      <vt:lpstr>Calibri Light</vt:lpstr>
      <vt:lpstr>BM HANNA Pro OTF</vt:lpstr>
      <vt:lpstr>Arial</vt:lpstr>
      <vt:lpstr>BM HANNA Air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이승진(2019150034)</dc:creator>
  <cp:lastModifiedBy>이승진(2019150034)</cp:lastModifiedBy>
  <cp:revision>23</cp:revision>
  <dcterms:created xsi:type="dcterms:W3CDTF">2023-11-18T03:55:01Z</dcterms:created>
  <dcterms:modified xsi:type="dcterms:W3CDTF">2023-11-29T03:25:41Z</dcterms:modified>
</cp:coreProperties>
</file>